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media/image17.jpg" ContentType="image/jpeg"/>
  <Override PartName="/ppt/notesSlides/notesSlide10.xml" ContentType="application/vnd.openxmlformats-officedocument.presentationml.notesSlide+xml"/>
  <Override PartName="/ppt/media/image23.jpg" ContentType="image/jpeg"/>
  <Override PartName="/ppt/media/image24.jpg" ContentType="image/jpeg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71" r:id="rId3"/>
    <p:sldId id="279" r:id="rId4"/>
    <p:sldId id="280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78" r:id="rId13"/>
    <p:sldId id="289" r:id="rId14"/>
    <p:sldId id="290" r:id="rId15"/>
    <p:sldId id="291" r:id="rId16"/>
    <p:sldId id="264" r:id="rId17"/>
  </p:sldIdLst>
  <p:sldSz cx="12192000" cy="6858000"/>
  <p:notesSz cx="12192000" cy="6858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834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jpg>
</file>

<file path=ppt/media/image18.png>
</file>

<file path=ppt/media/image19.png>
</file>

<file path=ppt/media/image2.jpg>
</file>

<file path=ppt/media/image20.jpeg>
</file>

<file path=ppt/media/image21.jpeg>
</file>

<file path=ppt/media/image22.jpeg>
</file>

<file path=ppt/media/image22.png>
</file>

<file path=ppt/media/image23.jpg>
</file>

<file path=ppt/media/image24.jpg>
</file>

<file path=ppt/media/image25.jpe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8DD62-5E86-4BD4-9422-A5E5F9B2F1A8}" type="datetimeFigureOut">
              <a:rPr lang="es-PE" smtClean="0"/>
              <a:t>9/06/2025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1591CB-A300-4436-99CC-ED58F98F937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52464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49527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83605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11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312439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12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47081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62121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460173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15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49559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54752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91251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3338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56898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18322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52074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46014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591CB-A300-4436-99CC-ED58F98F9376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04886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073762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5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6426151"/>
            <a:ext cx="12191999" cy="43133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6487114"/>
            <a:ext cx="1054014" cy="30938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073762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602348" y="1185748"/>
            <a:ext cx="5213984" cy="36055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87952" y="2787395"/>
            <a:ext cx="3860292" cy="170230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073762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6426151"/>
            <a:ext cx="12191999" cy="43133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326129" y="270459"/>
            <a:ext cx="5539740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073762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0455" y="2565654"/>
            <a:ext cx="5644515" cy="3073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5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210934" y="6437453"/>
            <a:ext cx="203835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‹Nº›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9.pn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jpeg"/><Relationship Id="rId9" Type="http://schemas.openxmlformats.org/officeDocument/2006/relationships/image" Target="../media/image2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102/1076998616631743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hdl.handle.net/20.500.12894/6428" TargetMode="External"/><Relationship Id="rId5" Type="http://schemas.openxmlformats.org/officeDocument/2006/relationships/hyperlink" Target="https://doi.org/10.18637/jss.v025.i01" TargetMode="External"/><Relationship Id="rId4" Type="http://schemas.openxmlformats.org/officeDocument/2006/relationships/hyperlink" Target="https://doi.org/10.3390/life12050648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repositorio.unap.edu.pe/handle/20.500.14082/1213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32604/PHYTON.2024.058786" TargetMode="External"/><Relationship Id="rId4" Type="http://schemas.openxmlformats.org/officeDocument/2006/relationships/hyperlink" Target="https://doi.org/10.47176/JCPP.11.4.26417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epositorio.utc.edu.ec/items/2c3e1565-ab4e-4709-9c56-74a12b90a252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21930/rcta.vol21_num3_art:1309" TargetMode="External"/><Relationship Id="rId5" Type="http://schemas.openxmlformats.org/officeDocument/2006/relationships/hyperlink" Target="https://doi.org/10.3389/FPLS.2022.975073" TargetMode="External"/><Relationship Id="rId4" Type="http://schemas.openxmlformats.org/officeDocument/2006/relationships/hyperlink" Target="https://doi.org/10.4067/S0718-34292024000400012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3"/>
            <a:ext cx="12191999" cy="6857997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" y="1756353"/>
            <a:ext cx="12191999" cy="293687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695699" y="5232550"/>
            <a:ext cx="4724400" cy="352661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056784" y="5968000"/>
            <a:ext cx="2077973" cy="572236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xfrm>
            <a:off x="6210934" y="6437453"/>
            <a:ext cx="203835" cy="2949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>
                <a:solidFill>
                  <a:schemeClr val="tx1"/>
                </a:solidFill>
              </a:rPr>
              <a:t>1</a:t>
            </a:fld>
            <a:endParaRPr dirty="0">
              <a:solidFill>
                <a:schemeClr val="tx1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72400" y="4820133"/>
            <a:ext cx="3402427" cy="8694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s-ES" b="1" dirty="0">
                <a:latin typeface="Times New Roman"/>
                <a:cs typeface="Times New Roman"/>
              </a:rPr>
              <a:t>Asesor: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s-ES" b="1" dirty="0">
              <a:latin typeface="Times New Roman"/>
              <a:cs typeface="Times New Roman"/>
            </a:endParaRPr>
          </a:p>
          <a:p>
            <a:pPr marL="12700" algn="ctr">
              <a:spcBef>
                <a:spcPts val="100"/>
              </a:spcBef>
            </a:pPr>
            <a:r>
              <a:rPr lang="es-PE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M.Sc</a:t>
            </a:r>
            <a:r>
              <a:rPr lang="es-PE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. Flavio Lozano Isla</a:t>
            </a:r>
          </a:p>
        </p:txBody>
      </p:sp>
      <p:pic>
        <p:nvPicPr>
          <p:cNvPr id="11" name="Picture 2" descr="Resultado de imagen para untrm logo">
            <a:extLst>
              <a:ext uri="{FF2B5EF4-FFF2-40B4-BE49-F238E27FC236}">
                <a16:creationId xmlns:a16="http://schemas.microsoft.com/office/drawing/2014/main" id="{E5C87A31-4F92-4B58-AC20-0A3F80490B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5" b="10140"/>
          <a:stretch/>
        </p:blipFill>
        <p:spPr bwMode="auto">
          <a:xfrm>
            <a:off x="228600" y="122029"/>
            <a:ext cx="5289762" cy="1327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5BE7184D-7013-4F7E-9EF8-9C87D876FE2A}"/>
              </a:ext>
            </a:extLst>
          </p:cNvPr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3" r="14369"/>
          <a:stretch/>
        </p:blipFill>
        <p:spPr bwMode="auto">
          <a:xfrm>
            <a:off x="9643418" y="182623"/>
            <a:ext cx="1715420" cy="1280231"/>
          </a:xfrm>
          <a:prstGeom prst="rect">
            <a:avLst/>
          </a:prstGeom>
          <a:noFill/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C0A714B-7443-4319-8FF0-130E525D55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1414" y="184625"/>
            <a:ext cx="3238952" cy="1247949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44AC06D0-5984-4C62-B86D-CE51345CCEF9}"/>
              </a:ext>
            </a:extLst>
          </p:cNvPr>
          <p:cNvSpPr/>
          <p:nvPr/>
        </p:nvSpPr>
        <p:spPr>
          <a:xfrm>
            <a:off x="228600" y="4797427"/>
            <a:ext cx="4419600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s-ES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Auto: </a:t>
            </a:r>
          </a:p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s-ES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Victor Hugo Baldera Chapoñan </a:t>
            </a:r>
            <a:endParaRPr lang="es-PE" sz="2000" dirty="0"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1366266-D138-4F6C-A41B-4763672A2BDF}"/>
              </a:ext>
            </a:extLst>
          </p:cNvPr>
          <p:cNvSpPr/>
          <p:nvPr/>
        </p:nvSpPr>
        <p:spPr>
          <a:xfrm>
            <a:off x="1345835" y="2400903"/>
            <a:ext cx="10137868" cy="1452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CARACTERIZACIÓN MORFOLÓGICA Y AGRONÓMICA DE 161 ACCESIONES DE QUINUA (</a:t>
            </a:r>
            <a:r>
              <a:rPr lang="es-PE" sz="2800" b="1" i="1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sz="28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</a:t>
            </a:r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EN EL DISTRITO DE LONYA CHICO, AMAZONAS </a:t>
            </a:r>
            <a:endParaRPr lang="es-PE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xfrm>
            <a:off x="6210934" y="6437453"/>
            <a:ext cx="470730" cy="2949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D74CEAF-18C4-491E-8DC0-1F14455710B2}"/>
              </a:ext>
            </a:extLst>
          </p:cNvPr>
          <p:cNvSpPr/>
          <p:nvPr/>
        </p:nvSpPr>
        <p:spPr>
          <a:xfrm>
            <a:off x="4680154" y="132872"/>
            <a:ext cx="2001510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METODOLOGÍA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FF3C969-D9A8-4F13-8D78-05B34CC60EEC}"/>
              </a:ext>
            </a:extLst>
          </p:cNvPr>
          <p:cNvSpPr/>
          <p:nvPr/>
        </p:nvSpPr>
        <p:spPr>
          <a:xfrm>
            <a:off x="1249931" y="975950"/>
            <a:ext cx="375615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 de la panoja y habito de crecimiento</a:t>
            </a:r>
          </a:p>
          <a:p>
            <a:endParaRPr lang="es-P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89B5FA7-C41A-49D2-8DAC-C1BC8430F465}"/>
              </a:ext>
            </a:extLst>
          </p:cNvPr>
          <p:cNvSpPr/>
          <p:nvPr/>
        </p:nvSpPr>
        <p:spPr>
          <a:xfrm>
            <a:off x="609600" y="3554453"/>
            <a:ext cx="20569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Densidad de la panoja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E2BC41E-D2D8-41B2-8679-9667C1688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533" y="1537535"/>
            <a:ext cx="3662046" cy="1645470"/>
          </a:xfrm>
          <a:prstGeom prst="rect">
            <a:avLst/>
          </a:prstGeom>
        </p:spPr>
      </p:pic>
      <p:pic>
        <p:nvPicPr>
          <p:cNvPr id="9" name="Picture 4" descr="5. Forma de la panoja: a) Glomerulada, b) intermedia y c) amarantiforme...  | Download Scientific Diagram">
            <a:extLst>
              <a:ext uri="{FF2B5EF4-FFF2-40B4-BE49-F238E27FC236}">
                <a16:creationId xmlns:a16="http://schemas.microsoft.com/office/drawing/2014/main" id="{7E516E19-5C73-4E7D-B286-A4F68B852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658" y="1530161"/>
            <a:ext cx="1911058" cy="1733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ECFF0EA-7BAC-4DE9-A325-18EE70960FF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88" y="4041269"/>
            <a:ext cx="1549195" cy="20655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CD4C340F-77E5-4D55-A406-AD7B4CF79334}"/>
                  </a:ext>
                </a:extLst>
              </p:cNvPr>
              <p:cNvSpPr/>
              <p:nvPr/>
            </p:nvSpPr>
            <p:spPr>
              <a:xfrm>
                <a:off x="5705490" y="4360433"/>
                <a:ext cx="6096000" cy="1931811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899160" algn="just">
                  <a:lnSpc>
                    <a:spcPct val="150000"/>
                  </a:lnSpc>
                  <a:spcAft>
                    <a:spcPts val="800"/>
                  </a:spcAft>
                </a:pPr>
                <a:r>
                  <a:rPr lang="es-PE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El índice de cosecha se calculará con una balanza digital, aplicando la fórmula IC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PE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s-PE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𝑃𝑔</m:t>
                        </m:r>
                      </m:num>
                      <m:den>
                        <m:r>
                          <a:rPr lang="es-PE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𝑃𝑏</m:t>
                        </m:r>
                        <m:r>
                          <a:rPr lang="es-PE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s-PE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𝑃𝑔</m:t>
                        </m:r>
                      </m:den>
                    </m:f>
                    <m:r>
                      <a:rPr lang="es-PE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∗100</m:t>
                    </m:r>
                  </m:oMath>
                </a14:m>
                <a:r>
                  <a:rPr lang="es-PE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 donde </a:t>
                </a:r>
                <a:r>
                  <a:rPr lang="es-PE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Pg</a:t>
                </a:r>
                <a:r>
                  <a:rPr lang="es-PE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representa el peso del grano y Pb el peso de la broza International et al. (2013). </a:t>
                </a:r>
                <a:endParaRPr lang="es-PE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CD4C340F-77E5-4D55-A406-AD7B4CF793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5490" y="4360433"/>
                <a:ext cx="6096000" cy="1931811"/>
              </a:xfrm>
              <a:prstGeom prst="rect">
                <a:avLst/>
              </a:prstGeom>
              <a:blipFill>
                <a:blip r:embed="rId6"/>
                <a:stretch>
                  <a:fillRect r="-800" b="-3785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ángulo 13">
            <a:extLst>
              <a:ext uri="{FF2B5EF4-FFF2-40B4-BE49-F238E27FC236}">
                <a16:creationId xmlns:a16="http://schemas.microsoft.com/office/drawing/2014/main" id="{B2062C81-76B2-47D8-9A1B-BB51EF44EF69}"/>
              </a:ext>
            </a:extLst>
          </p:cNvPr>
          <p:cNvSpPr/>
          <p:nvPr/>
        </p:nvSpPr>
        <p:spPr>
          <a:xfrm>
            <a:off x="6681664" y="801086"/>
            <a:ext cx="5065678" cy="1160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También se registrará la presencia de plagas y enfermedades mediante observaciones y registros sistemáticos</a:t>
            </a:r>
            <a:endParaRPr lang="es-PE" sz="160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13668B0-5D36-45F1-8EC1-3E15413FC3BF}"/>
              </a:ext>
            </a:extLst>
          </p:cNvPr>
          <p:cNvSpPr/>
          <p:nvPr/>
        </p:nvSpPr>
        <p:spPr>
          <a:xfrm>
            <a:off x="3128009" y="3473044"/>
            <a:ext cx="30829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</a:rPr>
              <a:t>El contenido de clorofila</a:t>
            </a:r>
            <a:endParaRPr lang="es-PE" dirty="0"/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F621E42E-965F-4541-AE4D-124AC1A81B2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407" y="4088372"/>
            <a:ext cx="1478539" cy="1971385"/>
          </a:xfrm>
          <a:prstGeom prst="rect">
            <a:avLst/>
          </a:prstGeom>
        </p:spPr>
      </p:pic>
      <p:pic>
        <p:nvPicPr>
          <p:cNvPr id="22" name="image32.jpg">
            <a:extLst>
              <a:ext uri="{FF2B5EF4-FFF2-40B4-BE49-F238E27FC236}">
                <a16:creationId xmlns:a16="http://schemas.microsoft.com/office/drawing/2014/main" id="{2E2DE0CF-2DC6-4821-A04B-7C2A0F7F9F36}"/>
              </a:ext>
            </a:extLst>
          </p:cNvPr>
          <p:cNvPicPr/>
          <p:nvPr/>
        </p:nvPicPr>
        <p:blipFill>
          <a:blip r:embed="rId8"/>
          <a:srcRect/>
          <a:stretch>
            <a:fillRect/>
          </a:stretch>
        </p:blipFill>
        <p:spPr>
          <a:xfrm>
            <a:off x="9601200" y="1991505"/>
            <a:ext cx="1579245" cy="2310311"/>
          </a:xfrm>
          <a:prstGeom prst="rect">
            <a:avLst/>
          </a:prstGeom>
          <a:ln/>
        </p:spPr>
      </p:pic>
      <p:pic>
        <p:nvPicPr>
          <p:cNvPr id="23" name="image52.jpg">
            <a:extLst>
              <a:ext uri="{FF2B5EF4-FFF2-40B4-BE49-F238E27FC236}">
                <a16:creationId xmlns:a16="http://schemas.microsoft.com/office/drawing/2014/main" id="{B6EE3326-CBB2-43D4-A9A5-C994843E93FF}"/>
              </a:ext>
            </a:extLst>
          </p:cNvPr>
          <p:cNvPicPr/>
          <p:nvPr/>
        </p:nvPicPr>
        <p:blipFill>
          <a:blip r:embed="rId9"/>
          <a:srcRect/>
          <a:stretch>
            <a:fillRect/>
          </a:stretch>
        </p:blipFill>
        <p:spPr>
          <a:xfrm>
            <a:off x="6754032" y="1948489"/>
            <a:ext cx="2687955" cy="233934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143486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xfrm>
            <a:off x="6210934" y="6437453"/>
            <a:ext cx="470730" cy="2949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2034925E-F1F1-4FCF-8F2D-4406F082BE1C}"/>
              </a:ext>
            </a:extLst>
          </p:cNvPr>
          <p:cNvSpPr/>
          <p:nvPr/>
        </p:nvSpPr>
        <p:spPr>
          <a:xfrm>
            <a:off x="1524000" y="838200"/>
            <a:ext cx="1983235" cy="3427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lnSpc>
                <a:spcPct val="107000"/>
              </a:lnSpc>
              <a:spcAft>
                <a:spcPts val="800"/>
              </a:spcAft>
            </a:pPr>
            <a:r>
              <a:rPr lang="es-PE" sz="1600" b="1" dirty="0">
                <a:solidFill>
                  <a:srgbClr val="040C28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Diseño experimental</a:t>
            </a:r>
            <a:endParaRPr lang="es-P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0B29F0F9-BA0C-42E6-AAA8-E575536B3DB2}"/>
              </a:ext>
            </a:extLst>
          </p:cNvPr>
          <p:cNvSpPr/>
          <p:nvPr/>
        </p:nvSpPr>
        <p:spPr>
          <a:xfrm>
            <a:off x="4680154" y="132872"/>
            <a:ext cx="2001510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METODOLOGÍA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51105B3-889D-434D-A6FC-92C5017ECDDF}"/>
              </a:ext>
            </a:extLst>
          </p:cNvPr>
          <p:cNvSpPr/>
          <p:nvPr/>
        </p:nvSpPr>
        <p:spPr>
          <a:xfrm>
            <a:off x="914400" y="1382855"/>
            <a:ext cx="5500369" cy="1294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dirty="0">
                <a:latin typeface="Times New Roman" panose="02020603050405020304" pitchFamily="18" charset="0"/>
                <a:ea typeface="Times New Roman" panose="02020603050405020304" pitchFamily="18" charset="0"/>
              </a:rPr>
              <a:t>En la investigación se empleará un diseño aumentado, adecuado para evaluar un total de 158 accesiones de quinua junto con 3 testigos (cultivares mejorados). </a:t>
            </a:r>
            <a:endParaRPr lang="es-PE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3BB2D94-84B4-4D9A-8200-F61675ABF52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34" y="2879118"/>
            <a:ext cx="5537200" cy="3376295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81060C8F-6751-4CEA-9DDC-C68547D03F1F}"/>
              </a:ext>
            </a:extLst>
          </p:cNvPr>
          <p:cNvSpPr/>
          <p:nvPr/>
        </p:nvSpPr>
        <p:spPr>
          <a:xfrm>
            <a:off x="8684767" y="838200"/>
            <a:ext cx="1709122" cy="3427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8900" lvl="1" indent="-88900">
              <a:lnSpc>
                <a:spcPct val="107000"/>
              </a:lnSpc>
              <a:spcAft>
                <a:spcPts val="800"/>
              </a:spcAft>
            </a:pPr>
            <a:r>
              <a:rPr lang="es-PE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Análisis de datos </a:t>
            </a:r>
            <a:endParaRPr lang="es-P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0DFA6A6-C1CF-4BE2-8255-30B6A764AE51}"/>
              </a:ext>
            </a:extLst>
          </p:cNvPr>
          <p:cNvSpPr/>
          <p:nvPr/>
        </p:nvSpPr>
        <p:spPr>
          <a:xfrm>
            <a:off x="7062828" y="1349865"/>
            <a:ext cx="4953000" cy="448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 análisis se realizará en R 4.4.3 (R Core </a:t>
            </a:r>
            <a:r>
              <a:rPr lang="es-E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2025) utilizando las siguientes técnicas: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ANOVA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Determina si hay diferencias significativas entre grupos, usando las funciones "</a:t>
            </a:r>
            <a:r>
              <a:rPr lang="es-E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aov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y "</a:t>
            </a:r>
            <a:r>
              <a:rPr lang="es-E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anova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en R (</a:t>
            </a:r>
            <a:r>
              <a:rPr lang="es-E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Okoye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2024).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Reduce la dimensionalidad de datos correlacionados y permite visualizar patrones, utilizando el paquete </a:t>
            </a:r>
            <a:r>
              <a:rPr lang="es-E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FactoMineR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s-E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2008). También se aplicará FAMD para integrar datos cualitativos y cuantitativos.</a:t>
            </a:r>
          </a:p>
          <a:p>
            <a:pPr algn="just">
              <a:lnSpc>
                <a:spcPct val="150000"/>
              </a:lnSpc>
            </a:pPr>
            <a:r>
              <a:rPr lang="es-E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Cluster</a:t>
            </a:r>
            <a:r>
              <a:rPr lang="es-E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Agrupa observaciones similares para identificar patrones (Flynt &amp; Dean, 2016).</a:t>
            </a:r>
          </a:p>
        </p:txBody>
      </p:sp>
    </p:spTree>
    <p:extLst>
      <p:ext uri="{BB962C8B-B14F-4D97-AF65-F5344CB8AC3E}">
        <p14:creationId xmlns:p14="http://schemas.microsoft.com/office/powerpoint/2010/main" val="2907935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xfrm>
            <a:off x="6210934" y="6437453"/>
            <a:ext cx="494666" cy="2949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444D1F9-ACF2-4B6A-9F67-10201C7B2A90}"/>
              </a:ext>
            </a:extLst>
          </p:cNvPr>
          <p:cNvSpPr/>
          <p:nvPr/>
        </p:nvSpPr>
        <p:spPr>
          <a:xfrm>
            <a:off x="533400" y="760876"/>
            <a:ext cx="11125200" cy="559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30225" indent="-530225" algn="just">
              <a:lnSpc>
                <a:spcPct val="150000"/>
              </a:lnSpc>
            </a:pP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Abugoch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James, L. E. (2009a). </a:t>
            </a: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Chapter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1 Quinoa (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Chenopodium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quinoa </a:t>
            </a: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Willd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.):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Composition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Chemistry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Nutritional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, and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Functional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Properties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Advances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in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Food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Nutrition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Research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58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1–31. </a:t>
            </a:r>
            <a:r>
              <a:rPr lang="es-PE" sz="1500" dirty="0">
                <a:solidFill>
                  <a:srgbClr val="0563C1"/>
                </a:solidFill>
                <a:latin typeface="Calibri" panose="020F0502020204030204" pitchFamily="34" charset="0"/>
              </a:rPr>
              <a:t>https://doi.org/10.1016/S1043- 4526(09)58001-1</a:t>
            </a:r>
          </a:p>
          <a:p>
            <a:pPr marL="530225" indent="-530225" algn="just">
              <a:lnSpc>
                <a:spcPct val="150000"/>
              </a:lnSpc>
            </a:pP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Abugoch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James, L. E. (2009b). Quinoa (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Chenopodium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quinoa </a:t>
            </a: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Willd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.):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composition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chemistry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nutritional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, and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functional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properties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Advances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in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Food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Nutrition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Research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58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1–31. </a:t>
            </a:r>
            <a:r>
              <a:rPr lang="es-PE" sz="1500" dirty="0">
                <a:solidFill>
                  <a:srgbClr val="0563C1"/>
                </a:solidFill>
                <a:latin typeface="Calibri" panose="020F0502020204030204" pitchFamily="34" charset="0"/>
              </a:rPr>
              <a:t>https://doi.org/10.1016/S1043-4526(09)58001- 1</a:t>
            </a:r>
          </a:p>
          <a:p>
            <a:pPr marL="530225" indent="-530225" algn="just">
              <a:lnSpc>
                <a:spcPct val="150000"/>
              </a:lnSpc>
            </a:pP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Fuentes, F. F., </a:t>
            </a: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Maughan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P. J., &amp; </a:t>
            </a: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Jellen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E. N. (2009). Diversidad genética y recursos genéticos para el mejoramiento de la quinoa (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Chenopodium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quinoa </a:t>
            </a: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Willd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.). 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Revista geográfica de Valparaíso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42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20-33.</a:t>
            </a:r>
          </a:p>
          <a:p>
            <a:pPr marL="530225" indent="-530225" algn="just">
              <a:lnSpc>
                <a:spcPct val="150000"/>
              </a:lnSpc>
            </a:pP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Maradini-Filho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A. M. (2017). Quinoa: </a:t>
            </a: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Nutritional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aspects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Journal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of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Nutraceuticals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Food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Science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2(1), 3.</a:t>
            </a:r>
          </a:p>
          <a:p>
            <a:pPr marL="530225" indent="-530225" algn="just">
              <a:lnSpc>
                <a:spcPct val="150000"/>
              </a:lnSpc>
            </a:pP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Pilatásig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Molina, F. E. (2023). 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Los efectos del cambio climático sobre la producción de quinua y la capacidad de adaptación de los agricultores de la comunidad de San José de la parroquia Juan Montalvo del cantón Latacunga 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[Tesis de maestría, Universidad Técnica de Cotopaxi]. </a:t>
            </a:r>
            <a:r>
              <a:rPr lang="es-PE" sz="1500" dirty="0">
                <a:solidFill>
                  <a:srgbClr val="0563C1"/>
                </a:solidFill>
                <a:latin typeface="Times New Roman" panose="02020603050405020304" pitchFamily="18" charset="0"/>
              </a:rPr>
              <a:t>https://repositorio.utc.edu.ec/items/2c3e1565-ab4e-4709-9c56- 74a12b90a252</a:t>
            </a:r>
          </a:p>
          <a:p>
            <a:pPr marL="530225" indent="-530225" algn="just">
              <a:lnSpc>
                <a:spcPct val="150000"/>
              </a:lnSpc>
            </a:pP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Quispe, J. H., Prudencio, L. M., Quispe, J. H., &amp; Prudencio, L. M. (2024). Sostenibilidad de la producción de quinua en las comunidades andinas de Anta, Cusco - Perú antes de la pandemia. 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Idesia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(Arica)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42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(4), 12– 22. </a:t>
            </a:r>
            <a:r>
              <a:rPr lang="es-PE" sz="1500" dirty="0">
                <a:solidFill>
                  <a:srgbClr val="0563C1"/>
                </a:solidFill>
                <a:latin typeface="Times New Roman" panose="02020603050405020304" pitchFamily="18" charset="0"/>
              </a:rPr>
              <a:t>https://doi.org/10.4067/S0718-34292024000400012</a:t>
            </a:r>
          </a:p>
          <a:p>
            <a:pPr marL="530225" indent="-530225" algn="just">
              <a:lnSpc>
                <a:spcPct val="150000"/>
              </a:lnSpc>
            </a:pP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Taco, R. E. P., Pando, L. R. G., &amp; Otiniano, A. M. J. (2020). Sostenibilidad ambiental de la producción de quinua (</a:t>
            </a:r>
            <a:r>
              <a:rPr lang="es-PE" sz="15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Chenopodium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quinoa </a:t>
            </a:r>
            <a:r>
              <a:rPr lang="es-PE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Willd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.) en los valles interandinos del Perú. 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Ciencia y Tecnología Agropecuaria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s-PE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21</a:t>
            </a:r>
            <a:r>
              <a:rPr lang="es-PE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(3), 1–17. </a:t>
            </a:r>
            <a:r>
              <a:rPr lang="es-PE" sz="1500" dirty="0">
                <a:solidFill>
                  <a:srgbClr val="0563C1"/>
                </a:solidFill>
                <a:latin typeface="Times New Roman" panose="02020603050405020304" pitchFamily="18" charset="0"/>
              </a:rPr>
              <a:t>https://doi.org/10.21930/rcta.vol21_num3_art:1309</a:t>
            </a:r>
            <a:r>
              <a:rPr lang="es-PE" sz="1500" dirty="0"/>
              <a:t> </a:t>
            </a:r>
            <a:br>
              <a:rPr lang="es-PE" sz="1500" dirty="0"/>
            </a:br>
            <a:endParaRPr lang="es-PE" sz="1500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D5A8DAB-F0A9-42E8-88D6-2F606C657376}"/>
              </a:ext>
            </a:extLst>
          </p:cNvPr>
          <p:cNvSpPr/>
          <p:nvPr/>
        </p:nvSpPr>
        <p:spPr>
          <a:xfrm>
            <a:off x="4220645" y="407020"/>
            <a:ext cx="3980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b="1" dirty="0">
                <a:solidFill>
                  <a:srgbClr val="000000"/>
                </a:solidFill>
                <a:latin typeface="Times New Roman" panose="02020603050405020304" pitchFamily="18" charset="0"/>
              </a:rPr>
              <a:t>REFERENCIAS BIBLIOGRÁFICAS.</a:t>
            </a:r>
          </a:p>
        </p:txBody>
      </p:sp>
    </p:spTree>
    <p:extLst>
      <p:ext uri="{BB962C8B-B14F-4D97-AF65-F5344CB8AC3E}">
        <p14:creationId xmlns:p14="http://schemas.microsoft.com/office/powerpoint/2010/main" val="1055869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xfrm>
            <a:off x="6210934" y="6437453"/>
            <a:ext cx="494666" cy="2949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13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D5A8DAB-F0A9-42E8-88D6-2F606C657376}"/>
              </a:ext>
            </a:extLst>
          </p:cNvPr>
          <p:cNvSpPr/>
          <p:nvPr/>
        </p:nvSpPr>
        <p:spPr>
          <a:xfrm>
            <a:off x="4220645" y="407020"/>
            <a:ext cx="3980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b="1" dirty="0">
                <a:solidFill>
                  <a:srgbClr val="000000"/>
                </a:solidFill>
                <a:latin typeface="Times New Roman" panose="02020603050405020304" pitchFamily="18" charset="0"/>
              </a:rPr>
              <a:t>REFERENCIAS BIBLIOGRÁFICAS.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B92CBEC-DDA1-4C6A-BA06-3B145B03B1F6}"/>
              </a:ext>
            </a:extLst>
          </p:cNvPr>
          <p:cNvSpPr/>
          <p:nvPr/>
        </p:nvSpPr>
        <p:spPr>
          <a:xfrm>
            <a:off x="571500" y="825947"/>
            <a:ext cx="11049000" cy="5206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9155" indent="-630555" algn="just">
              <a:lnSpc>
                <a:spcPct val="150000"/>
              </a:lnSpc>
            </a:pP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Flynt, A., &amp; Dean, N. (2016). A Survey of Popular R Packages for Cluster Analysis.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Journal of Educational and Behavioral Statistics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41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(2), 205-225. </a:t>
            </a:r>
            <a:r>
              <a:rPr lang="en-US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https://doi.org/10.3102/1076998616631743</a:t>
            </a:r>
            <a:endParaRPr lang="es-PE" sz="15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Fuentes, F. F., Maughan, P. J., &amp; 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Jellen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E. N. (2009). 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Diversidad genética y recursos genéticos para el mejoramiento de la quinoa (</a:t>
            </a:r>
            <a:r>
              <a:rPr lang="es-PE" sz="15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PE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Willd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.). </a:t>
            </a:r>
            <a:r>
              <a:rPr lang="pt-PT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Revista geográfica de Valparaíso</a:t>
            </a:r>
            <a:r>
              <a:rPr lang="pt-PT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pt-PT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42</a:t>
            </a:r>
            <a:r>
              <a:rPr lang="pt-PT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20-33.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es-P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Giorgi, F. M., </a:t>
            </a:r>
            <a:r>
              <a:rPr lang="es-PE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Ceraolo</a:t>
            </a:r>
            <a:r>
              <a:rPr lang="es-P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C., &amp; </a:t>
            </a:r>
            <a:r>
              <a:rPr lang="es-PE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Mercatelli</a:t>
            </a:r>
            <a:r>
              <a:rPr lang="es-P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D. (2022). 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R Language: An Engine for Bioinformatics and Data Science. In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Life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(Vol. 12, Issue 5). </a:t>
            </a:r>
            <a:r>
              <a:rPr lang="en-US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https://doi.org/10.3390/life12050648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48690" algn="just">
              <a:lnSpc>
                <a:spcPct val="150000"/>
              </a:lnSpc>
              <a:spcAft>
                <a:spcPts val="0"/>
              </a:spcAft>
            </a:pP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Holland, S. M. (2008). Principal components analysis (PCA). </a:t>
            </a:r>
            <a:r>
              <a:rPr lang="en-US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Department of Geology, University of Georgia, Athens, GA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30602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2501.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Laura, R. (2023). Caracterización agronómica y morfológica de las accesiones de quinua (</a:t>
            </a:r>
            <a:r>
              <a:rPr lang="es-PE" sz="15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PE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Willd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.) obtenidas ancestralmente vía Descriptor </a:t>
            </a:r>
            <a:r>
              <a:rPr lang="es-PE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Bioversity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International. </a:t>
            </a:r>
            <a:r>
              <a:rPr lang="en-US" sz="15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Revista</a:t>
            </a:r>
            <a:r>
              <a:rPr lang="en-US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15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Investigaciones</a:t>
            </a:r>
            <a:r>
              <a:rPr lang="en-US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12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1-14.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Lê, S.,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Josse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J., &amp;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Husson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F. (2008).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FactoMineR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An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Package for Multivariate Analysis.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Journal of Statistical Software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25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(1). </a:t>
            </a:r>
            <a:r>
              <a:rPr lang="es-PE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https://doi.org/10.18637/jss.v025.i01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León, P. (2020). </a:t>
            </a:r>
            <a:r>
              <a:rPr lang="es-PE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Caracterización morfológica y componentes de rendimiento de cien accesiones de quinua (</a:t>
            </a:r>
            <a:r>
              <a:rPr lang="es-PE" sz="15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 </a:t>
            </a:r>
            <a:r>
              <a:rPr lang="es-PE" sz="15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Willd</a:t>
            </a:r>
            <a:r>
              <a:rPr lang="es-PE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.) procedentes de cuatro regiones del país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[Tesis de pregrado, Universidad Nacional del Centro del Perú]. </a:t>
            </a:r>
            <a:r>
              <a:rPr lang="en-US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http://hdl.handle.net/20.500.12894/6428</a:t>
            </a:r>
            <a:endParaRPr lang="es-PE" sz="1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520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xfrm>
            <a:off x="6210934" y="6437453"/>
            <a:ext cx="418466" cy="2949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14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D5A8DAB-F0A9-42E8-88D6-2F606C657376}"/>
              </a:ext>
            </a:extLst>
          </p:cNvPr>
          <p:cNvSpPr/>
          <p:nvPr/>
        </p:nvSpPr>
        <p:spPr>
          <a:xfrm>
            <a:off x="4220645" y="407020"/>
            <a:ext cx="3980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b="1" dirty="0">
                <a:solidFill>
                  <a:srgbClr val="000000"/>
                </a:solidFill>
                <a:latin typeface="Times New Roman" panose="02020603050405020304" pitchFamily="18" charset="0"/>
              </a:rPr>
              <a:t>REFERENCIAS BIBLIOGRÁFICAS.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20C0FA1-7699-4765-8B56-16CDA26E9EFE}"/>
              </a:ext>
            </a:extLst>
          </p:cNvPr>
          <p:cNvSpPr/>
          <p:nvPr/>
        </p:nvSpPr>
        <p:spPr>
          <a:xfrm>
            <a:off x="800733" y="803391"/>
            <a:ext cx="10820400" cy="4616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pt-PT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Maradini-Filho, A. M. (2017). Quinoa: Nutritional aspects. </a:t>
            </a:r>
            <a:r>
              <a:rPr lang="en-US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Journal of Nutraceuticals and Food Science,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2(1), 3.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Molina Sagua, M. (2016). </a:t>
            </a:r>
            <a:r>
              <a:rPr lang="es-PE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Evaluación fenológica y variación del rendimiento de cultivares nativos de quinua (</a:t>
            </a:r>
            <a:r>
              <a:rPr lang="es-PE" sz="15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 Willdenow) en tres zonas agroecológicas de Puno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[Tesis de pregrado, Universidad Nacional del Altiplano]. </a:t>
            </a:r>
            <a:r>
              <a:rPr lang="en-US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http://repositorio.unap.edu.pe/handle/20.500.14082/12130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Moosavi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S. S., Moradi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Rizvandi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R.,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Abdollahi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M. R., &amp; Bagheri, M. (2022). Evaluation of Diversity and Application of Agronomic, Morphological, and Physiological Traits to Improve Quinoa (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Chenopodium quinoa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Willd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.) Grain Yield.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Isfahan University of Technology - Journal of Crop Production and Processing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(4), 53–68. </a:t>
            </a:r>
            <a:r>
              <a:rPr lang="de-DE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https://doi.org/10.47176/JCPP.11.4.26417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de-D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Naim, J., Khatun, S. M., Das, B., Mim, M. H., Akter, S., Shakil, M. R., Shozib, H. B., Toderich, K., &amp; Hossain, M. A. (2024). 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Phenotyping of Quinoa (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Chenopodium quinoa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Willd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.) Genotypes for Morphological, Yield and Nutritional Quality Traits. </a:t>
            </a:r>
            <a:r>
              <a:rPr lang="en-US" sz="1500" i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Phyton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-International Journal of Experimental Botany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93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(12), 3443–3463. </a:t>
            </a:r>
            <a:r>
              <a:rPr lang="en-US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https://doi.org/10.32604/PHYTON.2024.058786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48690" algn="just">
              <a:lnSpc>
                <a:spcPct val="150000"/>
              </a:lnSpc>
              <a:spcAft>
                <a:spcPts val="0"/>
              </a:spcAft>
            </a:pPr>
            <a:r>
              <a:rPr lang="es-PE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Okoye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K. y Hosseini, S. (2024). Análisis de varianza (ANOVA) en R: ANOVA unidireccional y bidireccional. En </a:t>
            </a:r>
            <a:r>
              <a:rPr lang="es-PE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Programación R: Análisis estadístico de datos en investigación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(pp. 187-209). Singapur: Springer </a:t>
            </a:r>
            <a:r>
              <a:rPr lang="es-PE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Nature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PE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Singapore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8556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xfrm>
            <a:off x="6210934" y="6437453"/>
            <a:ext cx="418466" cy="2949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15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D5A8DAB-F0A9-42E8-88D6-2F606C657376}"/>
              </a:ext>
            </a:extLst>
          </p:cNvPr>
          <p:cNvSpPr/>
          <p:nvPr/>
        </p:nvSpPr>
        <p:spPr>
          <a:xfrm>
            <a:off x="4220645" y="407020"/>
            <a:ext cx="3980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b="1" dirty="0">
                <a:solidFill>
                  <a:srgbClr val="000000"/>
                </a:solidFill>
                <a:latin typeface="Times New Roman" panose="02020603050405020304" pitchFamily="18" charset="0"/>
              </a:rPr>
              <a:t>REFERENCIAS BIBLIOGRÁFICAS.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20C0FA1-7699-4765-8B56-16CDA26E9EFE}"/>
              </a:ext>
            </a:extLst>
          </p:cNvPr>
          <p:cNvSpPr/>
          <p:nvPr/>
        </p:nvSpPr>
        <p:spPr>
          <a:xfrm>
            <a:off x="800100" y="776352"/>
            <a:ext cx="10591800" cy="5206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es-PE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Pilatásig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Molina, F. E. (2023). </a:t>
            </a:r>
            <a:r>
              <a:rPr lang="es-PE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 efectos del cambio climático sobre la producción de quinua y la capacidad de adaptación de los agricultores de la comunidad de San José de la parroquia Juan Montalvo del cantón Latacunga</a:t>
            </a: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[Tesis de maestría, Universidad Técnica de Cotopaxi]. </a:t>
            </a:r>
            <a:r>
              <a:rPr lang="es-PE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https://repositorio.utc.edu.ec/items/2c3e1565-ab4e-4709-9c56-74a12b90a252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90600" algn="just">
              <a:lnSpc>
                <a:spcPct val="150000"/>
              </a:lnSpc>
              <a:spcAft>
                <a:spcPts val="0"/>
              </a:spcAft>
            </a:pPr>
            <a:r>
              <a:rPr lang="es-PE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Quispe, J. H., Prudencio, L. M., Quispe, J. H., &amp; Prudencio, L. M. (2024). Sostenibilidad de la producción de quinua en las comunidades andinas de Anta, Cusco - Perú antes de la pandemia. </a:t>
            </a:r>
            <a:r>
              <a:rPr lang="en-US" sz="15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Idesia</a:t>
            </a:r>
            <a:r>
              <a:rPr lang="en-US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(Arica)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42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(4), 12–22. </a:t>
            </a:r>
            <a:r>
              <a:rPr lang="en-US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https://doi.org/10.4067/S0718-34292024000400012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 Core Team. (2025). </a:t>
            </a:r>
            <a:r>
              <a:rPr lang="en-US" sz="15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R: A language and environment for statistical computing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5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Versión</a:t>
            </a:r>
            <a:r>
              <a:rPr lang="en-US" sz="1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4.4.3). R Foundation for Statistical Computing.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de-D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Shen, Z. J., Xu, S. X., Huang, Q. Y., Li, Z. Y., Xu, Y. D., Lin, C. S., &amp; Huang, Y. J. (2022). 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TMT proteomics analysis of a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pseudocereal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crop, quinoa (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Chenopodium quinoa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Willd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.), during seed maturation.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Frontiers in Plant Science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975073. </a:t>
            </a:r>
            <a:r>
              <a:rPr lang="en-US" sz="1500" u="sng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https://doi.org/10.3389/FPLS.2022.975073</a:t>
            </a:r>
            <a:endParaRPr lang="es-PE" sz="1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9155" indent="-630555" algn="just">
              <a:lnSpc>
                <a:spcPct val="150000"/>
              </a:lnSpc>
              <a:spcAft>
                <a:spcPts val="800"/>
              </a:spcAft>
            </a:pP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Taco, R. E. P., Pando, L. R. G., &amp; </a:t>
            </a:r>
            <a:r>
              <a:rPr lang="en-US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Otiniano</a:t>
            </a:r>
            <a:r>
              <a:rPr lang="en-US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 M. J. (2020). </a:t>
            </a:r>
            <a:r>
              <a:rPr lang="es-P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Sostenibilidad ambiental de la producción de quinua (</a:t>
            </a:r>
            <a:r>
              <a:rPr lang="es-PE" sz="1500" i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Chenopodium</a:t>
            </a:r>
            <a:r>
              <a:rPr lang="es-PE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quinoa</a:t>
            </a:r>
            <a:r>
              <a:rPr lang="es-P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PE" sz="15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Willd</a:t>
            </a:r>
            <a:r>
              <a:rPr lang="es-P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.) en los valles interandinos del Perú. </a:t>
            </a:r>
            <a:r>
              <a:rPr lang="es-PE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Ciencia y Tecnología Agropecuaria</a:t>
            </a:r>
            <a:r>
              <a:rPr lang="es-P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PE" sz="15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r>
              <a:rPr lang="es-PE" sz="15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(3), 1–17. </a:t>
            </a:r>
            <a:r>
              <a:rPr lang="es-PE" sz="150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https://doi.org/10.21930/rcta.vol21_num3_art:1309</a:t>
            </a:r>
            <a:endParaRPr lang="es-PE" sz="1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902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86680" y="3032505"/>
            <a:ext cx="286766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395" dirty="0">
                <a:solidFill>
                  <a:srgbClr val="FFFFFF"/>
                </a:solidFill>
                <a:latin typeface="Arial"/>
                <a:cs typeface="Arial"/>
              </a:rPr>
              <a:t>¡Gr</a:t>
            </a:r>
            <a:r>
              <a:rPr sz="6000" spc="-43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6000" spc="-409" dirty="0">
                <a:solidFill>
                  <a:srgbClr val="FFFFFF"/>
                </a:solidFill>
                <a:latin typeface="Arial"/>
                <a:cs typeface="Arial"/>
              </a:rPr>
              <a:t>cias!</a:t>
            </a:r>
            <a:endParaRPr sz="60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6066503" y="6019800"/>
            <a:ext cx="334297" cy="2949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A7CFAE8-887B-41E2-801B-4EC9D5DC6E95}"/>
              </a:ext>
            </a:extLst>
          </p:cNvPr>
          <p:cNvSpPr/>
          <p:nvPr/>
        </p:nvSpPr>
        <p:spPr>
          <a:xfrm>
            <a:off x="343349" y="902407"/>
            <a:ext cx="6096000" cy="5470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quinua (</a:t>
            </a:r>
            <a:r>
              <a:rPr lang="es-ES_tradnl" sz="1700" i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Chenopodium</a:t>
            </a:r>
            <a:r>
              <a:rPr lang="es-ES_tradnl" sz="1700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quinoa</a:t>
            </a:r>
            <a:r>
              <a:rPr lang="es-ES_tradnl" sz="17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 un pseudocereal originario de las regiones andinas de América del Sur, es reconocida por su alto valor nutritivo</a:t>
            </a:r>
            <a:r>
              <a:rPr lang="es-PE" sz="17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s-PE" sz="17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Abugoch</a:t>
            </a:r>
            <a:r>
              <a:rPr lang="es-PE" sz="17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James, 2009a)</a:t>
            </a:r>
            <a:r>
              <a:rPr lang="es-ES_tradnl" sz="17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Sus semillas no contiene gluten, poseen un bajo índice glucémico y presentan un equilibrio excepcional de aminoácidos esenciales, fibra, lípidos, carbohidratos, vitaminas y minerales (</a:t>
            </a:r>
            <a:r>
              <a:rPr lang="pt-PT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Maradini-Filho,</a:t>
            </a:r>
            <a:r>
              <a:rPr lang="es-PE" sz="1700" dirty="0">
                <a:solidFill>
                  <a:srgbClr val="22222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2017).</a:t>
            </a:r>
          </a:p>
          <a:p>
            <a:pPr algn="just">
              <a:lnSpc>
                <a:spcPct val="150000"/>
              </a:lnSpc>
            </a:pP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 embargo, la diversidad genética de la quinua enfrenta un gran desafío: la erosión genética (pérdida progresiva de diversidad genética dentro de una especie).</a:t>
            </a:r>
            <a:endParaRPr lang="es-E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 este contexto, se plantea la siguiente pregunta de investigación:</a:t>
            </a:r>
            <a:b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¿Cuáles son las características morfológica y agronómica de 161 accesiones de quinua (</a:t>
            </a:r>
            <a:r>
              <a:rPr lang="es-PE" sz="17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sz="17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</a:t>
            </a: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bajo condiciones del distrito de </a:t>
            </a:r>
            <a:r>
              <a:rPr lang="es-PE" sz="17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Lonya</a:t>
            </a: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Chico, Amazonas?</a:t>
            </a:r>
            <a:endParaRPr lang="es-PE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PE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s-P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F7B21F51-2CF8-43DE-8CF1-CBECA11BBBE5}"/>
              </a:ext>
            </a:extLst>
          </p:cNvPr>
          <p:cNvSpPr/>
          <p:nvPr/>
        </p:nvSpPr>
        <p:spPr>
          <a:xfrm>
            <a:off x="6527842" y="647204"/>
            <a:ext cx="5398811" cy="5809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lnSpc>
                <a:spcPct val="150000"/>
              </a:lnSpc>
              <a:spcAft>
                <a:spcPts val="0"/>
              </a:spcAft>
            </a:pPr>
            <a:r>
              <a:rPr lang="es-PE" sz="17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Objetivo general </a:t>
            </a:r>
            <a:endParaRPr lang="es-PE" sz="1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Caracterizar a nivel morfológico y agronómico de las accesiones de quinua (</a:t>
            </a:r>
            <a:r>
              <a:rPr lang="es-PE" sz="17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sz="17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</a:t>
            </a: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bajo condiciones del distrito de </a:t>
            </a:r>
            <a:r>
              <a:rPr lang="es-PE" sz="17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Lonya</a:t>
            </a: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Chico, Amazonas.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b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PE" sz="17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Objetivos específicos </a:t>
            </a:r>
            <a:endParaRPr lang="es-PE" sz="1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Describir las características morfológicas de las accesiones de quinua durante las etapas de floración y madurez fisiológica, usando los descriptores para el cultivo de quinua. 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Determinar los caracteres morfológicos y agronómicos que discriminan las accesiones de quinua.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s-PE" sz="17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Identificar genotipos sobresalientes en base a sus características morfológicas y agronómicas para su uso en programas de mejoramiento.</a:t>
            </a:r>
            <a:endParaRPr lang="es-PE" sz="1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863CB555-9CD3-41A6-9AE0-76A9BFFC7C44}"/>
              </a:ext>
            </a:extLst>
          </p:cNvPr>
          <p:cNvSpPr/>
          <p:nvPr/>
        </p:nvSpPr>
        <p:spPr>
          <a:xfrm>
            <a:off x="1187247" y="229037"/>
            <a:ext cx="449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="1" dirty="0">
                <a:solidFill>
                  <a:srgbClr val="000000"/>
                </a:solidFill>
                <a:latin typeface="Times New Roman" panose="02020603050405020304" pitchFamily="18" charset="0"/>
              </a:rPr>
              <a:t>PROBLEMA DE LA INVESTIGACIÓN</a:t>
            </a:r>
            <a:r>
              <a:rPr lang="es-ES" dirty="0"/>
              <a:t> </a:t>
            </a:r>
            <a:br>
              <a:rPr lang="es-ES" dirty="0"/>
            </a:br>
            <a:endParaRPr lang="es-PE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4FCADFA0-FF8F-4283-B9F1-D495C9FE6E6A}"/>
              </a:ext>
            </a:extLst>
          </p:cNvPr>
          <p:cNvSpPr/>
          <p:nvPr/>
        </p:nvSpPr>
        <p:spPr>
          <a:xfrm>
            <a:off x="8473289" y="189130"/>
            <a:ext cx="1558632" cy="4580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OBJETIVOS </a:t>
            </a:r>
            <a:endParaRPr lang="es-PE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14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7924825-F449-4C85-9C5D-1CBDA4D65B01}"/>
              </a:ext>
            </a:extLst>
          </p:cNvPr>
          <p:cNvSpPr/>
          <p:nvPr/>
        </p:nvSpPr>
        <p:spPr>
          <a:xfrm>
            <a:off x="4038600" y="304800"/>
            <a:ext cx="4827027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ANTECEDENTES DE LA INVESTIGACIÓN 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DF792EA4-6537-45B8-ABC8-BA2556F82F67}"/>
              </a:ext>
            </a:extLst>
          </p:cNvPr>
          <p:cNvSpPr/>
          <p:nvPr/>
        </p:nvSpPr>
        <p:spPr>
          <a:xfrm>
            <a:off x="306479" y="914400"/>
            <a:ext cx="5789521" cy="5231171"/>
          </a:xfrm>
          <a:prstGeom prst="rightArrow">
            <a:avLst>
              <a:gd name="adj1" fmla="val 50000"/>
              <a:gd name="adj2" fmla="val 20115"/>
            </a:avLst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s-PE" altLang="es-P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quinua (</a:t>
            </a:r>
            <a:r>
              <a:rPr lang="es-PE" altLang="es-PE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Chenopodium</a:t>
            </a:r>
            <a:r>
              <a:rPr lang="es-PE" altLang="es-PE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quinoa</a:t>
            </a:r>
            <a:r>
              <a:rPr lang="es-PE" altLang="es-P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pseudocereal originario de los Andes, es altamente nutritiva y resistente a condiciones extremas como sequía y salinidad (Shen et al., 2022). Sin embargo, su diversidad genética está amenazada por la erosión genética, el reemplazo de variedades tradicionales por cultivos comerciales y la pérdida de hábitats naturales (Molina Sagua, 2016).</a:t>
            </a: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0FE62D00-E73E-4187-9EBA-9649337C3086}"/>
              </a:ext>
            </a:extLst>
          </p:cNvPr>
          <p:cNvSpPr/>
          <p:nvPr/>
        </p:nvSpPr>
        <p:spPr>
          <a:xfrm>
            <a:off x="6096000" y="934065"/>
            <a:ext cx="5981066" cy="5231171"/>
          </a:xfrm>
          <a:prstGeom prst="rightArrow">
            <a:avLst>
              <a:gd name="adj1" fmla="val 50000"/>
              <a:gd name="adj2" fmla="val 27727"/>
            </a:avLst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s-PE" altLang="es-P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variabilidad genética es crucial para la resiliencia de los cultivos ante desafíos ambientales, como el cambio climático y la aparición de plagas y enfermedades (</a:t>
            </a:r>
            <a:r>
              <a:rPr lang="es-PE" altLang="es-PE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Bhargava</a:t>
            </a:r>
            <a:r>
              <a:rPr lang="es-PE" altLang="es-P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2007). La caracterización morfológica y agronómica de las accesiones de quinua es clave para identificar genotipos con alta tolerancia al estrés abiótico, resistencia a enfermedades y mayor rendimiento (Laura, 2023).</a:t>
            </a:r>
          </a:p>
        </p:txBody>
      </p:sp>
    </p:spTree>
    <p:extLst>
      <p:ext uri="{BB962C8B-B14F-4D97-AF65-F5344CB8AC3E}">
        <p14:creationId xmlns:p14="http://schemas.microsoft.com/office/powerpoint/2010/main" val="342164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C64E1A4-FCC7-423A-B08A-3AB054BBCC60}"/>
              </a:ext>
            </a:extLst>
          </p:cNvPr>
          <p:cNvSpPr/>
          <p:nvPr/>
        </p:nvSpPr>
        <p:spPr>
          <a:xfrm>
            <a:off x="3797420" y="113207"/>
            <a:ext cx="4827027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ANTECEDENTES DE LA INVESTIGACIÓN </a:t>
            </a:r>
            <a:endParaRPr lang="es-PE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5A2A7FAB-EBDB-4CBF-8B6D-9D537A5FCB9D}"/>
              </a:ext>
            </a:extLst>
          </p:cNvPr>
          <p:cNvSpPr/>
          <p:nvPr/>
        </p:nvSpPr>
        <p:spPr>
          <a:xfrm>
            <a:off x="20443" y="736910"/>
            <a:ext cx="5715000" cy="4915671"/>
          </a:xfrm>
          <a:prstGeom prst="rightArrow">
            <a:avLst>
              <a:gd name="adj1" fmla="val 50000"/>
              <a:gd name="adj2" fmla="val 26434"/>
            </a:avLst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Estudios como los de </a:t>
            </a:r>
            <a:r>
              <a:rPr lang="es-E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Naim</a:t>
            </a: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(2024) y </a:t>
            </a:r>
            <a:r>
              <a:rPr lang="es-E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Moosavi</a:t>
            </a: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(2022) han destacado que la caracterización morfológica de la quinua permite identificar genotipos con rasgos favorables como alto rendimiento y maduración temprana. Características como el diámetro de la panícula y el índice de cosecha están correlacionadas con el rendimiento, lo que facilita la selección de genotipos superiores para programas de mejoramiento.</a:t>
            </a:r>
            <a:endParaRPr lang="es-PE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8D62A6F8-5A06-46C1-9F0F-A27182C60471}"/>
              </a:ext>
            </a:extLst>
          </p:cNvPr>
          <p:cNvSpPr/>
          <p:nvPr/>
        </p:nvSpPr>
        <p:spPr>
          <a:xfrm>
            <a:off x="5735443" y="552023"/>
            <a:ext cx="6459015" cy="5603480"/>
          </a:xfrm>
          <a:prstGeom prst="rightArrow">
            <a:avLst>
              <a:gd name="adj1" fmla="val 50000"/>
              <a:gd name="adj2" fmla="val 22915"/>
            </a:avLst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León (2020) realizó una investigación en el INIA "Santa Ana"-Huancayo durante la campaña agrícola 2016-2017, como parte del proyecto "</a:t>
            </a:r>
            <a:r>
              <a:rPr lang="es-E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Genotipicación</a:t>
            </a: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por </a:t>
            </a:r>
            <a:r>
              <a:rPr lang="es-E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secuenciamiento</a:t>
            </a: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(GBS)". Se caracterizaron rasgos morfológicos y se evaluaron componentes de rendimiento en accesiones del Banco de Germoplasma del INIA. El tratamiento CQA-023 destacó por su alto rendimiento (2500 kg/ha), y el análisis de regresión identificó que el diámetro y longitud de la panoja fueron los principales factores que influyeron en el rendimiento</a:t>
            </a:r>
            <a:endParaRPr lang="es-PE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687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5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lecha: a la derecha 1">
            <a:extLst>
              <a:ext uri="{FF2B5EF4-FFF2-40B4-BE49-F238E27FC236}">
                <a16:creationId xmlns:a16="http://schemas.microsoft.com/office/drawing/2014/main" id="{8BBE2BA2-5690-4E71-AC1E-5C14001C96A9}"/>
              </a:ext>
            </a:extLst>
          </p:cNvPr>
          <p:cNvSpPr/>
          <p:nvPr/>
        </p:nvSpPr>
        <p:spPr>
          <a:xfrm>
            <a:off x="-17207" y="833942"/>
            <a:ext cx="7315200" cy="4915671"/>
          </a:xfrm>
          <a:prstGeom prst="rightArrow">
            <a:avLst>
              <a:gd name="adj1" fmla="val 50000"/>
              <a:gd name="adj2" fmla="val 37161"/>
            </a:avLst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marL="228600" algn="just">
              <a:lnSpc>
                <a:spcPct val="150000"/>
              </a:lnSpc>
              <a:spcAft>
                <a:spcPts val="800"/>
              </a:spcAft>
            </a:pP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 la UNSCH, se evaluaron 36 cultivares de quinua de Puno bajo condiciones de Ayacucho en 2012-2013. Se analizaron descriptores morfológicos y agronómicos, encontrando una amplia variabilidad fenotípica y agrupando los cultivares en 12 </a:t>
            </a:r>
            <a:r>
              <a:rPr lang="es-E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morfotipos</a:t>
            </a: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Las entradas T13 y T15 destacaron por su alto rendimiento (12.1 y 11.95 T/ha), y características como el peso de 1000 semillas, peso de grano por panoja y longitud de panoja mostraron alta correlación con el rendimiento (</a:t>
            </a:r>
            <a:r>
              <a:rPr lang="es-E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Arotinco</a:t>
            </a: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Palomino, 2013)</a:t>
            </a:r>
            <a:endParaRPr lang="es-PE" sz="1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54708DDA-6BE2-4725-A8CC-4CD9D0659489}"/>
              </a:ext>
            </a:extLst>
          </p:cNvPr>
          <p:cNvSpPr/>
          <p:nvPr/>
        </p:nvSpPr>
        <p:spPr>
          <a:xfrm>
            <a:off x="7290619" y="833942"/>
            <a:ext cx="4901381" cy="4748146"/>
          </a:xfrm>
          <a:prstGeom prst="rightArrow">
            <a:avLst>
              <a:gd name="adj1" fmla="val 51806"/>
              <a:gd name="adj2" fmla="val 23080"/>
            </a:avLst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conservación de la diversidad morfológica de la quinua es esencial para la seguridad alimentaria y la preservación del patrimonio cultural y agrícola de las comunidades andinas (</a:t>
            </a:r>
            <a:r>
              <a:rPr lang="es-E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Chevarria</a:t>
            </a:r>
            <a:r>
              <a:rPr lang="es-E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-Lazo et al., 2014). Sin embargo, la falta de caracterización de muchas accesiones limita su aprovechamiento en programas de mejoramiento. </a:t>
            </a:r>
            <a:endParaRPr lang="es-PE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7593884-3850-48EF-AF14-1332EB250B1B}"/>
              </a:ext>
            </a:extLst>
          </p:cNvPr>
          <p:cNvSpPr/>
          <p:nvPr/>
        </p:nvSpPr>
        <p:spPr>
          <a:xfrm>
            <a:off x="3797420" y="113207"/>
            <a:ext cx="4827027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ANTECEDENTES DE LA INVESTIGACIÓN </a:t>
            </a:r>
            <a:endParaRPr lang="es-PE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01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0919F36-91B7-4EB8-894B-0E3F4AD6F37C}"/>
              </a:ext>
            </a:extLst>
          </p:cNvPr>
          <p:cNvSpPr/>
          <p:nvPr/>
        </p:nvSpPr>
        <p:spPr>
          <a:xfrm>
            <a:off x="1981200" y="340457"/>
            <a:ext cx="1428596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HIPÓTESIS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6F8325E-64B0-4177-A23B-F21EA0923B28}"/>
              </a:ext>
            </a:extLst>
          </p:cNvPr>
          <p:cNvSpPr/>
          <p:nvPr/>
        </p:nvSpPr>
        <p:spPr>
          <a:xfrm>
            <a:off x="132066" y="811072"/>
            <a:ext cx="6096000" cy="17098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algn="just">
              <a:lnSpc>
                <a:spcPct val="150000"/>
              </a:lnSpc>
              <a:spcAft>
                <a:spcPts val="800"/>
              </a:spcAft>
            </a:pP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Las 161 accesiones de quinua (</a:t>
            </a:r>
            <a:r>
              <a:rPr lang="es-PE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</a:t>
            </a: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establecidas en el distrito de </a:t>
            </a:r>
            <a:r>
              <a:rPr lang="es-PE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Lonya</a:t>
            </a: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Chico, Amazonas, presentan diferencias significativas en sus características morfológicas y agronómicas.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B787C62-CBB0-439D-975F-AC58E7D14755}"/>
              </a:ext>
            </a:extLst>
          </p:cNvPr>
          <p:cNvSpPr/>
          <p:nvPr/>
        </p:nvSpPr>
        <p:spPr>
          <a:xfrm>
            <a:off x="1534180" y="2441709"/>
            <a:ext cx="2001510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METODOLOGÍA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83B151A1-11C5-44F3-8AB5-F4CAE7D4280D}"/>
              </a:ext>
            </a:extLst>
          </p:cNvPr>
          <p:cNvSpPr/>
          <p:nvPr/>
        </p:nvSpPr>
        <p:spPr>
          <a:xfrm>
            <a:off x="336085" y="2829185"/>
            <a:ext cx="1923925" cy="4221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lnSpc>
                <a:spcPct val="150000"/>
              </a:lnSpc>
              <a:spcAft>
                <a:spcPts val="800"/>
              </a:spcAft>
            </a:pPr>
            <a:r>
              <a:rPr lang="es-PE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Entorno de trabajo </a:t>
            </a:r>
            <a:endParaRPr lang="es-P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0F8C28B-FAEC-4547-B6E3-5E308840630E}"/>
              </a:ext>
            </a:extLst>
          </p:cNvPr>
          <p:cNvSpPr/>
          <p:nvPr/>
        </p:nvSpPr>
        <p:spPr>
          <a:xfrm>
            <a:off x="360666" y="3182480"/>
            <a:ext cx="5638800" cy="878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Esta investigación será realizada en el distrito de </a:t>
            </a:r>
            <a:r>
              <a:rPr lang="es-PE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Lonya</a:t>
            </a: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Chico, ubicado en la región de Amazonas.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C7B5C31-0540-4946-9D3B-EBCD9A84CD35}"/>
              </a:ext>
            </a:extLst>
          </p:cNvPr>
          <p:cNvSpPr/>
          <p:nvPr/>
        </p:nvSpPr>
        <p:spPr>
          <a:xfrm>
            <a:off x="6670068" y="945798"/>
            <a:ext cx="2886816" cy="4221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lnSpc>
                <a:spcPct val="150000"/>
              </a:lnSpc>
              <a:spcAft>
                <a:spcPts val="800"/>
              </a:spcAft>
            </a:pPr>
            <a:r>
              <a:rPr lang="es-PE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Población, muestra y muestreo</a:t>
            </a:r>
            <a:endParaRPr lang="es-P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78485E9-69E9-4334-A949-F5AB593CBB23}"/>
              </a:ext>
            </a:extLst>
          </p:cNvPr>
          <p:cNvSpPr/>
          <p:nvPr/>
        </p:nvSpPr>
        <p:spPr>
          <a:xfrm>
            <a:off x="6670068" y="1317018"/>
            <a:ext cx="5161266" cy="2746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Población:</a:t>
            </a: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 población estará compuesta por las accesiones de quinua provenientes del Banco de Germoplasma de la UNSCH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Muestra:</a:t>
            </a: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Estará compuesta por 161 accesiones de quinua.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Muestreo</a:t>
            </a: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El muestreo será probabilístico.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AA33B12-C0B2-49B6-92B4-2923D284E7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180" y="4211619"/>
            <a:ext cx="2819400" cy="2114550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3EF7CC92-A06D-44C1-AD2A-1B0939857885}"/>
              </a:ext>
            </a:extLst>
          </p:cNvPr>
          <p:cNvSpPr/>
          <p:nvPr/>
        </p:nvSpPr>
        <p:spPr>
          <a:xfrm>
            <a:off x="7905335" y="355264"/>
            <a:ext cx="2001510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METODOLOGÍA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35DA6E97-10DD-4DC8-B11D-73CC3789C6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135" b="18519"/>
          <a:stretch/>
        </p:blipFill>
        <p:spPr>
          <a:xfrm>
            <a:off x="7154360" y="4045212"/>
            <a:ext cx="3503460" cy="228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619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824F4AF-3410-4271-9F3E-714A1797F2CE}"/>
              </a:ext>
            </a:extLst>
          </p:cNvPr>
          <p:cNvSpPr/>
          <p:nvPr/>
        </p:nvSpPr>
        <p:spPr>
          <a:xfrm>
            <a:off x="4699819" y="580874"/>
            <a:ext cx="1975605" cy="4221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lnSpc>
                <a:spcPct val="150000"/>
              </a:lnSpc>
              <a:spcAft>
                <a:spcPts val="800"/>
              </a:spcAft>
            </a:pPr>
            <a:r>
              <a:rPr lang="es-PE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Variable del estudio </a:t>
            </a:r>
            <a:endParaRPr lang="es-P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B558879-F391-4666-B2FB-10EA2160685F}"/>
              </a:ext>
            </a:extLst>
          </p:cNvPr>
          <p:cNvSpPr/>
          <p:nvPr/>
        </p:nvSpPr>
        <p:spPr>
          <a:xfrm>
            <a:off x="356420" y="1673302"/>
            <a:ext cx="6096000" cy="47295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88900" lvl="2">
              <a:spcAft>
                <a:spcPts val="0"/>
              </a:spcAft>
            </a:pPr>
            <a:r>
              <a:rPr lang="es-PE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Variable dependiente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8900" algn="just">
              <a:lnSpc>
                <a:spcPct val="150000"/>
              </a:lnSpc>
              <a:spcAft>
                <a:spcPts val="0"/>
              </a:spcAft>
            </a:pPr>
            <a:r>
              <a:rPr lang="es-PE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diversidad morfológica y agronómica en 161 accesiones de quinua, serán evaluadas de acuerdo a los descriptores mínimos para quinua por </a:t>
            </a:r>
            <a:r>
              <a:rPr lang="es-PE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Bioversity</a:t>
            </a:r>
            <a:r>
              <a:rPr lang="es-PE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International et al., (2013).</a:t>
            </a:r>
          </a:p>
          <a:p>
            <a:pPr marL="88900">
              <a:spcAft>
                <a:spcPts val="0"/>
              </a:spcAft>
            </a:pP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spcAft>
                <a:spcPts val="800"/>
              </a:spcAft>
            </a:pPr>
            <a:r>
              <a:rPr lang="es-PE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Características morfológica y agronómica:</a:t>
            </a:r>
            <a:r>
              <a:rPr lang="es-PE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742950" lvl="1" indent="-28575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Altura de planta (cm)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Diámetro del tallo (cm)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Hábito de crecimiento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Color del tallo principal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 de la panoja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Longitud de la panoja (cm)</a:t>
            </a:r>
          </a:p>
          <a:p>
            <a:pPr marL="742950" lvl="1" indent="-28575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Diámetro de la panoja (cm)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Densidad de la panoja (cm)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CD3F2FB-5BBD-4F69-8B59-64B63E06655B}"/>
              </a:ext>
            </a:extLst>
          </p:cNvPr>
          <p:cNvSpPr/>
          <p:nvPr/>
        </p:nvSpPr>
        <p:spPr>
          <a:xfrm>
            <a:off x="6489291" y="1064245"/>
            <a:ext cx="5548631" cy="5221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Color de la panoja al 50 % de la floración 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Color de la panoja al 50% madurez fisiológica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Número de días hasta el 50% de floración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Número de días hasta el 50% de la madurez fisiológica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Contenido de clorofila al 50% de floración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Acame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Índice de cosecha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Presencia de plagas y enfermedades 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Forma del grano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Diámetro del grano (mm)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Peso de 1000 granos (g)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Rendimiento de semilla por planta (g)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Grado de dehiscencia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Color del pericarpio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Color de la episperma</a:t>
            </a:r>
            <a:endParaRPr lang="es-PE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F5B2447-B545-4454-9937-77D8A7B7F243}"/>
              </a:ext>
            </a:extLst>
          </p:cNvPr>
          <p:cNvSpPr/>
          <p:nvPr/>
        </p:nvSpPr>
        <p:spPr>
          <a:xfrm>
            <a:off x="449097" y="881803"/>
            <a:ext cx="6096000" cy="79149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lvl="2">
              <a:lnSpc>
                <a:spcPct val="150000"/>
              </a:lnSpc>
              <a:spcAft>
                <a:spcPts val="0"/>
              </a:spcAft>
            </a:pPr>
            <a:r>
              <a:rPr lang="es-PE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Variable independiente</a:t>
            </a:r>
            <a:endParaRPr lang="es-PE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es-PE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Las 161 accesiones de quinua (</a:t>
            </a:r>
            <a:r>
              <a:rPr lang="es-PE" sz="16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sz="16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</a:t>
            </a:r>
            <a:r>
              <a:rPr lang="es-PE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s-PE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78A7174-F1FC-46DC-BB66-A4667F2C0486}"/>
              </a:ext>
            </a:extLst>
          </p:cNvPr>
          <p:cNvSpPr/>
          <p:nvPr/>
        </p:nvSpPr>
        <p:spPr>
          <a:xfrm>
            <a:off x="4465658" y="119540"/>
            <a:ext cx="2001510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METODOLOGÍA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9941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D91261F-E038-4746-AEA7-AB2F0396C31F}"/>
              </a:ext>
            </a:extLst>
          </p:cNvPr>
          <p:cNvSpPr/>
          <p:nvPr/>
        </p:nvSpPr>
        <p:spPr>
          <a:xfrm>
            <a:off x="1676400" y="684685"/>
            <a:ext cx="1031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</a:rPr>
              <a:t>Métodos</a:t>
            </a:r>
            <a:endParaRPr lang="es-PE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5CC872D-0372-47EA-A94B-951C2898C58F}"/>
              </a:ext>
            </a:extLst>
          </p:cNvPr>
          <p:cNvSpPr/>
          <p:nvPr/>
        </p:nvSpPr>
        <p:spPr>
          <a:xfrm>
            <a:off x="572982" y="1054017"/>
            <a:ext cx="2882007" cy="4221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2" algn="just">
              <a:lnSpc>
                <a:spcPct val="150000"/>
              </a:lnSpc>
              <a:spcAft>
                <a:spcPts val="800"/>
              </a:spcAft>
            </a:pPr>
            <a:r>
              <a:rPr lang="es-PE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Tipo y nivel de la investigación</a:t>
            </a:r>
            <a:endParaRPr lang="es-P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F77FE2F-68AB-4A52-A54A-26A67B666E63}"/>
              </a:ext>
            </a:extLst>
          </p:cNvPr>
          <p:cNvSpPr/>
          <p:nvPr/>
        </p:nvSpPr>
        <p:spPr>
          <a:xfrm>
            <a:off x="461521" y="1376908"/>
            <a:ext cx="5634479" cy="878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8900" algn="just">
              <a:lnSpc>
                <a:spcPct val="150000"/>
              </a:lnSpc>
              <a:spcAft>
                <a:spcPts val="800"/>
              </a:spcAft>
            </a:pP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Este trabajo corresponde a una investigación básica o fundamental.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1F4E17DD-2814-4718-85FA-4F16ADF197DE}"/>
              </a:ext>
            </a:extLst>
          </p:cNvPr>
          <p:cNvSpPr/>
          <p:nvPr/>
        </p:nvSpPr>
        <p:spPr>
          <a:xfrm>
            <a:off x="572982" y="2163881"/>
            <a:ext cx="5488605" cy="17098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 nivel descriptivo, cuyo objetivo es caracterizar y documentar la diversidad en 161 accesiones de quinua (</a:t>
            </a:r>
            <a:r>
              <a:rPr lang="es-PE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Chenopodium</a:t>
            </a:r>
            <a:r>
              <a:rPr lang="es-PE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quinoa</a:t>
            </a: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mediante la evaluación de sus características morfológicas y agronómicas. 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1AB572DF-0B16-4626-9493-8CBC170EC176}"/>
              </a:ext>
            </a:extLst>
          </p:cNvPr>
          <p:cNvSpPr/>
          <p:nvPr/>
        </p:nvSpPr>
        <p:spPr>
          <a:xfrm>
            <a:off x="657080" y="4013550"/>
            <a:ext cx="2440092" cy="4221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 indent="-914400" algn="just">
              <a:lnSpc>
                <a:spcPct val="150000"/>
              </a:lnSpc>
              <a:spcAft>
                <a:spcPts val="800"/>
              </a:spcAft>
            </a:pPr>
            <a:r>
              <a:rPr lang="es-PE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Diseño de la investigación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D76CF3EF-8DEA-466B-94C6-0C3BE63DA563}"/>
              </a:ext>
            </a:extLst>
          </p:cNvPr>
          <p:cNvSpPr/>
          <p:nvPr/>
        </p:nvSpPr>
        <p:spPr>
          <a:xfrm>
            <a:off x="633046" y="4547524"/>
            <a:ext cx="5634479" cy="1294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</a:rPr>
              <a:t>El estudio empleará un diseño de investigación experimental</a:t>
            </a:r>
            <a:r>
              <a:rPr lang="es-PE" dirty="0"/>
              <a:t>. </a:t>
            </a: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</a:rPr>
              <a:t>Para la evaluación de las accesiones de quinua, se implementará un Diseño Aumentado</a:t>
            </a:r>
            <a:endParaRPr lang="es-PE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F0F836C2-9727-4A41-B11D-65F2222B6DB2}"/>
              </a:ext>
            </a:extLst>
          </p:cNvPr>
          <p:cNvSpPr/>
          <p:nvPr/>
        </p:nvSpPr>
        <p:spPr>
          <a:xfrm>
            <a:off x="6677984" y="988415"/>
            <a:ext cx="4868128" cy="4221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2" algn="just">
              <a:lnSpc>
                <a:spcPct val="150000"/>
              </a:lnSpc>
              <a:spcAft>
                <a:spcPts val="800"/>
              </a:spcAft>
            </a:pPr>
            <a:r>
              <a:rPr lang="es-ES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Técnicas e instrumentos para la recopilación de datos</a:t>
            </a:r>
            <a:endParaRPr lang="es-P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6CF3711-B26C-46EF-9A71-2FC997497505}"/>
              </a:ext>
            </a:extLst>
          </p:cNvPr>
          <p:cNvSpPr/>
          <p:nvPr/>
        </p:nvSpPr>
        <p:spPr>
          <a:xfrm>
            <a:off x="6700683" y="1372476"/>
            <a:ext cx="48681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 usará un método descriptivo con observación y análisis cuantitativo cualitativo.</a:t>
            </a:r>
            <a:endParaRPr lang="es-P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D01C10A-1371-453A-B8D4-39F70FFF9928}"/>
              </a:ext>
            </a:extLst>
          </p:cNvPr>
          <p:cNvSpPr/>
          <p:nvPr/>
        </p:nvSpPr>
        <p:spPr>
          <a:xfrm>
            <a:off x="6625574" y="1991792"/>
            <a:ext cx="5108453" cy="878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2" algn="ctr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Procedimiento e instrumentos para </a:t>
            </a:r>
            <a:r>
              <a:rPr lang="es-E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recopilación </a:t>
            </a: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 datos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9A8181D-6189-4C2F-8069-F6E7CB6518ED}"/>
              </a:ext>
            </a:extLst>
          </p:cNvPr>
          <p:cNvSpPr/>
          <p:nvPr/>
        </p:nvSpPr>
        <p:spPr>
          <a:xfrm>
            <a:off x="6700683" y="2916374"/>
            <a:ext cx="2326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Recopilación </a:t>
            </a: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 datos</a:t>
            </a:r>
            <a:endParaRPr lang="es-PE" dirty="0"/>
          </a:p>
        </p:txBody>
      </p:sp>
      <p:pic>
        <p:nvPicPr>
          <p:cNvPr id="1026" name="Picture 2" descr="R (programming language) - Wikipedia">
            <a:extLst>
              <a:ext uri="{FF2B5EF4-FFF2-40B4-BE49-F238E27FC236}">
                <a16:creationId xmlns:a16="http://schemas.microsoft.com/office/drawing/2014/main" id="{FD9A1B29-DCC5-4051-996E-84598BCBB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113" y="3678578"/>
            <a:ext cx="1409125" cy="1092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flavjack.github.io/inti/img/tarpuy.png">
            <a:extLst>
              <a:ext uri="{FF2B5EF4-FFF2-40B4-BE49-F238E27FC236}">
                <a16:creationId xmlns:a16="http://schemas.microsoft.com/office/drawing/2014/main" id="{642FE378-8DD5-4CD7-AC2F-3AB1F761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543" y="3535284"/>
            <a:ext cx="1194872" cy="1378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31EA7EC-5FC0-484F-9508-4783CAC405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710" y="5094495"/>
            <a:ext cx="1194872" cy="1194872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7DB5E57F-B5E3-4AC7-B663-4C6070249B90}"/>
              </a:ext>
            </a:extLst>
          </p:cNvPr>
          <p:cNvSpPr/>
          <p:nvPr/>
        </p:nvSpPr>
        <p:spPr>
          <a:xfrm>
            <a:off x="4465658" y="119540"/>
            <a:ext cx="2001510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METODOLOGÍA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32" name="Picture 8" descr="https://huito.inkaverse.com/logo.png">
            <a:extLst>
              <a:ext uri="{FF2B5EF4-FFF2-40B4-BE49-F238E27FC236}">
                <a16:creationId xmlns:a16="http://schemas.microsoft.com/office/drawing/2014/main" id="{A3972936-C651-4DC8-A851-A7F1F8C58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004" y="5002581"/>
            <a:ext cx="1194873" cy="137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9191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xfrm>
            <a:off x="6210934" y="6437453"/>
            <a:ext cx="418466" cy="2949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21" name="object 4">
            <a:extLst>
              <a:ext uri="{FF2B5EF4-FFF2-40B4-BE49-F238E27FC236}">
                <a16:creationId xmlns:a16="http://schemas.microsoft.com/office/drawing/2014/main" id="{4F055F2C-F02F-42E0-8E69-C5B318C1A2FD}"/>
              </a:ext>
            </a:extLst>
          </p:cNvPr>
          <p:cNvSpPr txBox="1"/>
          <p:nvPr/>
        </p:nvSpPr>
        <p:spPr>
          <a:xfrm>
            <a:off x="-24581" y="6425163"/>
            <a:ext cx="4724400" cy="358688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563880" marR="5080" indent="-551815" algn="ctr">
              <a:lnSpc>
                <a:spcPts val="2590"/>
              </a:lnSpc>
              <a:spcBef>
                <a:spcPts val="425"/>
              </a:spcBef>
              <a:tabLst>
                <a:tab pos="1331595" algn="l"/>
              </a:tabLst>
            </a:pPr>
            <a:r>
              <a:rPr lang="es-PE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TESIS I</a:t>
            </a:r>
            <a:endParaRPr lang="es-E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E1821CF9-84EA-42E2-B00D-F38595658C79}"/>
              </a:ext>
            </a:extLst>
          </p:cNvPr>
          <p:cNvSpPr/>
          <p:nvPr/>
        </p:nvSpPr>
        <p:spPr>
          <a:xfrm>
            <a:off x="511276" y="762000"/>
            <a:ext cx="55847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Metodología en recopilación </a:t>
            </a: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 datos caracterización morfológica y agronómica </a:t>
            </a:r>
            <a:endParaRPr lang="es-P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1B02137-E019-42CA-895E-CF0367B0AE14}"/>
              </a:ext>
            </a:extLst>
          </p:cNvPr>
          <p:cNvSpPr/>
          <p:nvPr/>
        </p:nvSpPr>
        <p:spPr>
          <a:xfrm>
            <a:off x="511277" y="1408331"/>
            <a:ext cx="5584723" cy="1294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PE" dirty="0">
                <a:latin typeface="Times New Roman" panose="02020603050405020304" pitchFamily="18" charset="0"/>
                <a:ea typeface="Calibri" panose="020F0502020204030204" pitchFamily="34" charset="0"/>
              </a:rPr>
              <a:t>Cada variable será evaluada a través de métodos estandarizados que incluyen mediciones directas en campo, observaciones sistemáticas y registros. </a:t>
            </a:r>
            <a:endParaRPr lang="es-PE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6683BDC9-78BF-4ECF-8E43-0EA6C3C41E7A}"/>
              </a:ext>
            </a:extLst>
          </p:cNvPr>
          <p:cNvSpPr/>
          <p:nvPr/>
        </p:nvSpPr>
        <p:spPr>
          <a:xfrm>
            <a:off x="4465658" y="119540"/>
            <a:ext cx="2001510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METODOLOGÍA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9D94301D-B90D-49DE-9832-4FF5F8173040}"/>
              </a:ext>
            </a:extLst>
          </p:cNvPr>
          <p:cNvSpPr/>
          <p:nvPr/>
        </p:nvSpPr>
        <p:spPr>
          <a:xfrm>
            <a:off x="476863" y="2794228"/>
            <a:ext cx="5392995" cy="1179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8900" lvl="1" algn="just">
              <a:spcAft>
                <a:spcPts val="800"/>
              </a:spcAft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Para : Altura de planta (cm), diámetro del tallo (cm), longitud de la panoja (cm), diámetro de la panoja (cm), se utilizara una wincha y vernier. 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1" algn="just">
              <a:spcAft>
                <a:spcPts val="800"/>
              </a:spcAft>
            </a:pP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image87.jpg">
            <a:extLst>
              <a:ext uri="{FF2B5EF4-FFF2-40B4-BE49-F238E27FC236}">
                <a16:creationId xmlns:a16="http://schemas.microsoft.com/office/drawing/2014/main" id="{526A5CC5-F19A-4256-BE33-66A08821FA1F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905000" y="3705307"/>
            <a:ext cx="1931465" cy="2507150"/>
          </a:xfrm>
          <a:prstGeom prst="rect">
            <a:avLst/>
          </a:prstGeom>
          <a:ln/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8305883-AFF6-47AB-B070-B08B0F316E97}"/>
              </a:ext>
            </a:extLst>
          </p:cNvPr>
          <p:cNvSpPr/>
          <p:nvPr/>
        </p:nvSpPr>
        <p:spPr>
          <a:xfrm>
            <a:off x="6781800" y="963980"/>
            <a:ext cx="5105400" cy="1156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just">
              <a:lnSpc>
                <a:spcPct val="150000"/>
              </a:lnSpc>
              <a:spcAft>
                <a:spcPts val="800"/>
              </a:spcAft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Para: Color de la panoja al 50 % de la floración , color de la panoja al 50% madurez fisiológica.  Se utilizará las categorización </a:t>
            </a:r>
            <a:r>
              <a:rPr lang="es-PE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International et al. (2013).</a:t>
            </a:r>
            <a:endParaRPr lang="es-PE" sz="16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5AEA87BF-887F-4C33-A3D1-B85573BB2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888412" y="1852899"/>
            <a:ext cx="2185653" cy="2914204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140EAB05-106E-4969-AD11-3B55C16F3FD9}"/>
              </a:ext>
            </a:extLst>
          </p:cNvPr>
          <p:cNvSpPr/>
          <p:nvPr/>
        </p:nvSpPr>
        <p:spPr>
          <a:xfrm>
            <a:off x="6614652" y="4648200"/>
            <a:ext cx="5105400" cy="1156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just">
              <a:lnSpc>
                <a:spcPct val="150000"/>
              </a:lnSpc>
              <a:spcAft>
                <a:spcPts val="800"/>
              </a:spcAft>
            </a:pPr>
            <a:r>
              <a:rPr lang="es-PE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la par se registrara el número de días hasta el 50% de floración,  número de días hasta el 50% de la madurez fisiológica. </a:t>
            </a:r>
            <a:endParaRPr lang="es-PE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240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462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2592</TotalTime>
  <Words>2790</Words>
  <Application>Microsoft Office PowerPoint</Application>
  <PresentationFormat>Panorámica</PresentationFormat>
  <Paragraphs>173</Paragraphs>
  <Slides>16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Arial</vt:lpstr>
      <vt:lpstr>Calibri</vt:lpstr>
      <vt:lpstr>Cambria Math</vt:lpstr>
      <vt:lpstr>Symbol</vt:lpstr>
      <vt:lpstr>Tahoma</vt:lpstr>
      <vt:lpstr>Times New Roman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HP</dc:creator>
  <cp:lastModifiedBy>Victor Hugo Baldera Chapoñan</cp:lastModifiedBy>
  <cp:revision>49</cp:revision>
  <dcterms:created xsi:type="dcterms:W3CDTF">2024-09-21T16:53:34Z</dcterms:created>
  <dcterms:modified xsi:type="dcterms:W3CDTF">2025-06-10T01:10:49Z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2024-09-01T00:00:00Z</vt:filetime>
  </property>
  <property fmtid="{D5CDD505-2E9C-101B-9397-08002B2CF9AE}" pid="3" name="Creator">
    <vt:lpwstr>Microsoft® PowerPoint® para Microsoft 365</vt:lpwstr>
  </property>
  <property fmtid="{D5CDD505-2E9C-101B-9397-08002B2CF9AE}" pid="4" name="LastSaved">
    <vt:filetime>2024-09-21T00:00:00Z</vt:filetime>
  </property>
</Properties>
</file>